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6" r:id="rId27"/>
    <p:sldId id="279" r:id="rId28"/>
    <p:sldId id="280" r:id="rId29"/>
    <p:sldId id="281" r:id="rId30"/>
    <p:sldId id="282" r:id="rId31"/>
    <p:sldId id="283" r:id="rId32"/>
    <p:sldId id="284" r:id="rId33"/>
    <p:sldId id="285" r:id="rId34"/>
    <p:sldId id="286" r:id="rId35"/>
    <p:sldId id="287" r:id="rId36"/>
    <p:sldId id="288" r:id="rId37"/>
    <p:sldId id="289" r:id="rId38"/>
    <p:sldId id="307" r:id="rId39"/>
    <p:sldId id="290" r:id="rId40"/>
    <p:sldId id="291" r:id="rId41"/>
    <p:sldId id="292" r:id="rId42"/>
    <p:sldId id="293" r:id="rId43"/>
    <p:sldId id="308" r:id="rId44"/>
    <p:sldId id="294" r:id="rId45"/>
    <p:sldId id="295" r:id="rId46"/>
    <p:sldId id="296" r:id="rId47"/>
    <p:sldId id="297" r:id="rId48"/>
    <p:sldId id="298" r:id="rId49"/>
    <p:sldId id="309" r:id="rId50"/>
    <p:sldId id="299" r:id="rId51"/>
    <p:sldId id="300" r:id="rId52"/>
    <p:sldId id="301" r:id="rId53"/>
    <p:sldId id="302" r:id="rId54"/>
    <p:sldId id="303" r:id="rId55"/>
    <p:sldId id="304" r:id="rId56"/>
    <p:sldId id="305"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b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e7fccc2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52d0b4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f8dbf9e9?pid=1b4c384e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2_1#4a5c125ee?vop=1&amp;pid=1f8dbf9e9&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periodically.</a:t>
            </a:r>
            <a:endParaRPr lang="en-US" altLang="zh-CN" sz="1800" dirty="0"/>
          </a:p>
        </p:txBody>
      </p:sp>
      <p:sp>
        <p:nvSpPr>
          <p:cNvPr id="4" name="QB_6_AN.23_1#4a5c125ee.blank?vop=1&amp;pid=1f8dbf9e9&amp;color=0,0,0&amp;vpa=8&amp;bbb=1"/>
          <p:cNvSpPr/>
          <p:nvPr/>
        </p:nvSpPr>
        <p:spPr>
          <a:xfrm>
            <a:off x="2415635" y="1380490"/>
            <a:ext cx="10429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reflect</a:t>
            </a:r>
            <a:endParaRPr lang="en-US" altLang="zh-CN" dirty="0"/>
          </a:p>
        </p:txBody>
      </p:sp>
      <p:sp>
        <p:nvSpPr>
          <p:cNvPr id="5" name="QB_6_AS.24_1#4a5c125ee?vop=1&amp;pid=1f8dbf9e9&amp;color=0,0,0&amp;bbb=1&amp;hb=1"/>
          <p:cNvSpPr/>
          <p:nvPr/>
        </p:nvSpPr>
        <p:spPr>
          <a:xfrm>
            <a:off x="832104" y="1833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句意为：定期反思我们的学习方法很重要。“It's+</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sth”为固定句式，其中It作形式主语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短语作真正的主语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ad132e39b?vop=1&amp;pid=1f8dbf9e9&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dirty="0"/>
          </a:p>
        </p:txBody>
      </p:sp>
      <p:sp>
        <p:nvSpPr>
          <p:cNvPr id="3" name="QB_6_AN.26_1#ad132e39b.blank?vop=1&amp;pid=1f8dbf9e9&amp;color=0,0,0&amp;vpa=9&amp;bbb=1"/>
          <p:cNvSpPr/>
          <p:nvPr/>
        </p:nvSpPr>
        <p:spPr>
          <a:xfrm>
            <a:off x="1586960" y="1446657"/>
            <a:ext cx="687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exists</a:t>
            </a:r>
            <a:endParaRPr lang="en-US" altLang="zh-CN" dirty="0"/>
          </a:p>
        </p:txBody>
      </p:sp>
      <p:sp>
        <p:nvSpPr>
          <p:cNvPr id="4" name="QB_6_AS.27_1#ad132e39b?vop=1&amp;pid=1f8dbf9e9&amp;color=0,0,0&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句意为：简意识到互联网最大的好处之一是它能够消除人们之间通常存在的距离。分析句子可知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that引导的定语从句中作谓语，根据主句的时态可知，从句应用一般现在时，且that指代的the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单数概念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，从句谓语应用第三人称单数形式。故填exists。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916f6df68?vop=1&amp;pid=1f8dbf9e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endParaRPr lang="en-US" altLang="zh-CN" sz="1800" dirty="0"/>
          </a:p>
        </p:txBody>
      </p:sp>
      <p:sp>
        <p:nvSpPr>
          <p:cNvPr id="3" name="QB_6_AN.29_1#916f6df68.blank?vop=1&amp;pid=1f8dbf9e9&amp;color=0,0,0&amp;vpa=10&amp;bbb=1"/>
          <p:cNvSpPr/>
          <p:nvPr/>
        </p:nvSpPr>
        <p:spPr>
          <a:xfrm>
            <a:off x="1066260" y="1024382"/>
            <a:ext cx="1208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Attempting</a:t>
            </a:r>
            <a:endParaRPr lang="en-US" altLang="zh-CN" dirty="0"/>
          </a:p>
        </p:txBody>
      </p:sp>
      <p:sp>
        <p:nvSpPr>
          <p:cNvPr id="4" name="QB_6_AS.30_1#916f6df68?vop=1&amp;pid=1f8dbf9e9&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句意为：她试图攀登那座陡峭的山峰，展现出了极大的勇气和决心。分析句子可知，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设空处作非谓语，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和attempt之间构成逻辑上的主动关系，应用现在分词作状语，且设空处位于句首，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单词首字母需大写。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60d7c57c7?vop=1&amp;pid=1f8dbf9e9&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河北衡水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「小作文·人与自然之环境保护」</a:t>
            </a:r>
            <a:endParaRPr lang="en-US" altLang="zh-CN" dirty="0"/>
          </a:p>
        </p:txBody>
      </p:sp>
      <p:sp>
        <p:nvSpPr>
          <p:cNvPr id="3" name="QB_6_AN.32_1#60d7c57c7.blank?vop=1&amp;pid=1f8dbf9e9&amp;color=0,0,0&amp;vpa=11&amp;bbb=1"/>
          <p:cNvSpPr/>
          <p:nvPr/>
        </p:nvSpPr>
        <p:spPr>
          <a:xfrm>
            <a:off x="9766395" y="1078992"/>
            <a:ext cx="12207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promote</a:t>
            </a:r>
            <a:endParaRPr lang="en-US" altLang="zh-CN" dirty="0"/>
          </a:p>
        </p:txBody>
      </p:sp>
      <p:sp>
        <p:nvSpPr>
          <p:cNvPr id="4" name="QB_6_AS.33_1#60d7c57c7?vop=1&amp;pid=1f8dbf9e9&amp;color=0,0,0&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句意为：中国目前正采取措施应对气候变化，旨在促进人与自然的和谐关系。aim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“旨在做某事”。故填to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e04f37c8c?vop=1&amp;pid=1f8dbf9e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endParaRPr lang="en-US" altLang="zh-CN" sz="1800" dirty="0"/>
          </a:p>
        </p:txBody>
      </p:sp>
      <p:sp>
        <p:nvSpPr>
          <p:cNvPr id="3" name="QB_6_AN.35_1#e04f37c8c.blank?vop=1&amp;pid=1f8dbf9e9&amp;color=0,0,0&amp;vpa=12&amp;bbb=1"/>
          <p:cNvSpPr/>
          <p:nvPr/>
        </p:nvSpPr>
        <p:spPr>
          <a:xfrm>
            <a:off x="4885785" y="1024382"/>
            <a:ext cx="941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ignoring</a:t>
            </a:r>
            <a:endParaRPr lang="en-US" altLang="zh-CN" dirty="0"/>
          </a:p>
        </p:txBody>
      </p:sp>
      <p:sp>
        <p:nvSpPr>
          <p:cNvPr id="4" name="QB_6_AS.36_1#e04f37c8c?vop=1&amp;pid=1f8dbf9e9&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句意为：当你制订计划时，我建议忽略不重要的东西。分析句子可知，advise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建议做某事”。故填ignoring。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457091ac?pid=1b4c384e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7_1#ad02c3197?vop=1&amp;pid=7457091ac&amp;color=0,0,0&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江苏无锡江阴六校</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期中联考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p:txBody>
      </p:sp>
      <p:sp>
        <p:nvSpPr>
          <p:cNvPr id="4" name="QB_6_AN.38_1#ad02c3197.blank?vop=1&amp;pid=7457091ac&amp;color=0,0,0&amp;vpa=13&amp;bbb=1"/>
          <p:cNvSpPr/>
          <p:nvPr/>
        </p:nvSpPr>
        <p:spPr>
          <a:xfrm>
            <a:off x="1162050" y="1731645"/>
            <a:ext cx="781050" cy="65659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endParaRPr lang="en-US" altLang="zh-CN" dirty="0"/>
          </a:p>
        </p:txBody>
      </p:sp>
      <p:sp>
        <p:nvSpPr>
          <p:cNvPr id="5" name="QB_6_AS.39_1#ad02c3197?vop=1&amp;pid=7457091ac&amp;color=0,0,0&amp;bbb=1&amp;hb=1"/>
          <p:cNvSpPr/>
          <p:nvPr/>
        </p:nvSpPr>
        <p:spPr>
          <a:xfrm>
            <a:off x="832104" y="23323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句意为：大多数想通过节食来减肥的人最终体重都会反弹。end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最终会做”。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0579ade74?vop=1&amp;pid=7457091a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1800" dirty="0"/>
          </a:p>
        </p:txBody>
      </p:sp>
      <p:sp>
        <p:nvSpPr>
          <p:cNvPr id="3" name="QB_6_AN.41_1#0579ade74.blank?vop=1&amp;pid=7457091ac&amp;color=0,0,0&amp;vpa=14&amp;bbb=1"/>
          <p:cNvSpPr/>
          <p:nvPr/>
        </p:nvSpPr>
        <p:spPr>
          <a:xfrm>
            <a:off x="1028160"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6_AS.42_1#0579ade74?vop=1&amp;pid=7457091ac&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句意为：简而言之，他为这个项目制订新计划对我们团队来说是一大贡献。in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而言之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”；设空处位于句首，首字母应大写。故填In。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dcc27c73d?vop=1&amp;pid=7457091ac&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endParaRPr lang="en-US" altLang="zh-CN" sz="1800" dirty="0"/>
          </a:p>
        </p:txBody>
      </p:sp>
      <p:sp>
        <p:nvSpPr>
          <p:cNvPr id="3" name="QB_6_AN.44_1#dcc27c73d.blank?vop=1&amp;pid=7457091ac&amp;color=0,0,0&amp;vpa=15&amp;bbb=1"/>
          <p:cNvSpPr/>
          <p:nvPr/>
        </p:nvSpPr>
        <p:spPr>
          <a:xfrm>
            <a:off x="3149060"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4" name="QB_6_AS.45_1#dcc27c73d?vop=1&amp;pid=7457091ac&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句意为：这部电影基于一个真实故事，这让它甚至更加感人。be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”。故填on/upon。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6d732311?pid=e7fccc280&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1ecf1862a?vop=1&amp;pid=96d732311&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由于他对现代技术一无所知，所以犯了很多错误。（ignorant）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endParaRPr lang="en-US" altLang="zh-CN" sz="1800" dirty="0"/>
          </a:p>
        </p:txBody>
      </p:sp>
      <p:sp>
        <p:nvSpPr>
          <p:cNvPr id="4" name="QB_5_AN.47_1#1ecf1862a.blank?vop=1&amp;pid=96d732311&amp;color=0,0,0&amp;vpa=16&amp;bbb=1"/>
          <p:cNvSpPr/>
          <p:nvPr/>
        </p:nvSpPr>
        <p:spPr>
          <a:xfrm>
            <a:off x="1790160" y="1790065"/>
            <a:ext cx="522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endParaRPr lang="en-US" altLang="zh-CN" dirty="0"/>
          </a:p>
        </p:txBody>
      </p:sp>
      <p:sp>
        <p:nvSpPr>
          <p:cNvPr id="5" name="QB_5_AN.48_1#1ecf1862a.blank?vop=1&amp;pid=96d732311&amp;color=0,0,0&amp;vpa=17&amp;bbb=1"/>
          <p:cNvSpPr/>
          <p:nvPr/>
        </p:nvSpPr>
        <p:spPr>
          <a:xfrm>
            <a:off x="2437860" y="1777365"/>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ignorant</a:t>
            </a:r>
            <a:endParaRPr lang="en-US" altLang="zh-CN" dirty="0"/>
          </a:p>
        </p:txBody>
      </p:sp>
      <p:sp>
        <p:nvSpPr>
          <p:cNvPr id="6" name="QB_5_AN.49_1#1ecf1862a.blank?vop=1&amp;pid=96d732311&amp;color=0,0,0&amp;vpa=18&amp;bbb=1"/>
          <p:cNvSpPr/>
          <p:nvPr/>
        </p:nvSpPr>
        <p:spPr>
          <a:xfrm>
            <a:off x="3466560" y="1790065"/>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of/about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16cae4c4f?vop=1&amp;pid=96d732311&amp;color=0,0,0&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如果你想弄懂这道数学难题，你应该复习一下老师教授的内容。（brush）</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endParaRPr lang="en-US" altLang="zh-CN" dirty="0"/>
          </a:p>
        </p:txBody>
      </p:sp>
      <p:sp>
        <p:nvSpPr>
          <p:cNvPr id="3" name="QB_5_AN.51_1#16cae4c4f.blank?vop=1&amp;pid=96d732311&amp;color=0,0,0&amp;vpa=19&amp;bbb=1"/>
          <p:cNvSpPr/>
          <p:nvPr/>
        </p:nvSpPr>
        <p:spPr>
          <a:xfrm>
            <a:off x="2342610" y="1455920"/>
            <a:ext cx="1804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work/figure/make</a:t>
            </a:r>
            <a:endParaRPr lang="en-US" altLang="zh-CN" dirty="0"/>
          </a:p>
        </p:txBody>
      </p:sp>
      <p:sp>
        <p:nvSpPr>
          <p:cNvPr id="4" name="QB_5_AN.52_1#16cae4c4f.blank?vop=1&amp;pid=96d732311&amp;color=0,0,0&amp;vpa=20&amp;bbb=1"/>
          <p:cNvSpPr/>
          <p:nvPr/>
        </p:nvSpPr>
        <p:spPr>
          <a:xfrm>
            <a:off x="4273010" y="1468620"/>
            <a:ext cx="45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5" name="QB_5_AN.53_1#16cae4c4f.blank?vop=1&amp;pid=96d732311&amp;color=0,0,0&amp;vpa=21&amp;bbb=1"/>
          <p:cNvSpPr/>
          <p:nvPr/>
        </p:nvSpPr>
        <p:spPr>
          <a:xfrm>
            <a:off x="8910734" y="1468620"/>
            <a:ext cx="674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brush</a:t>
            </a:r>
            <a:endParaRPr lang="en-US" altLang="zh-CN" dirty="0"/>
          </a:p>
        </p:txBody>
      </p:sp>
      <p:sp>
        <p:nvSpPr>
          <p:cNvPr id="6" name="QB_5_AN.54_1#16cae4c4f.blank?vop=1&amp;pid=96d732311&amp;color=0,0,0&amp;vpa=22&amp;bbb=1"/>
          <p:cNvSpPr/>
          <p:nvPr/>
        </p:nvSpPr>
        <p:spPr>
          <a:xfrm>
            <a:off x="9736234" y="14559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endParaRPr lang="en-US" altLang="zh-CN" dirty="0"/>
          </a:p>
        </p:txBody>
      </p:sp>
      <p:sp>
        <p:nvSpPr>
          <p:cNvPr id="7" name="QB_5_AN.55_1#16cae4c4f.blank?vop=1&amp;pid=96d732311&amp;color=0,0,0&amp;vpa=23&amp;bbb=1"/>
          <p:cNvSpPr/>
          <p:nvPr/>
        </p:nvSpPr>
        <p:spPr>
          <a:xfrm>
            <a:off x="10307734" y="14686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e88ce714.fixed?pid=943da86ea&amp;color=165,74,151&amp;bbb=1"/>
          <p:cNvSpPr/>
          <p:nvPr/>
        </p:nvSpPr>
        <p:spPr>
          <a:xfrm>
            <a:off x="2310384" y="1408176"/>
            <a:ext cx="7376160" cy="932688"/>
          </a:xfrm>
          <a:prstGeom prst="rect">
            <a:avLst/>
          </a:prstGeom>
          <a:noFill/>
        </p:spPr>
        <p:txBody>
          <a:bodyPr wrap="none" lIns="0" tIns="0" rIns="0" bIns="0" rtlCol="0" anchor="ctr"/>
          <a:lstStyle/>
          <a:p>
            <a:pPr algn="ctr">
              <a:lnSpc>
                <a:spcPts val="6000"/>
              </a:lnSpc>
              <a:buClrTx/>
              <a:buSzTx/>
              <a:buFontTx/>
            </a:pPr>
            <a:r>
              <a:rPr lang="en-US" altLang="zh-CN" sz="48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Topic</a:t>
            </a:r>
            <a:r>
              <a:rPr lang="en-US" altLang="zh-CN" sz="48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8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Talk</a:t>
            </a:r>
            <a:r>
              <a:rPr lang="en-US" altLang="zh-CN" sz="48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8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8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endParaRPr lang="en-US" altLang="zh-CN" sz="4800" b="1" i="0" dirty="0">
              <a:solidFill>
                <a:srgbClr val="A54A97"/>
              </a:solidFill>
              <a:latin typeface="宋体" panose="02010600030101010101" pitchFamily="2" charset="-122"/>
              <a:ea typeface="宋体" panose="02010600030101010101" pitchFamily="2" charset="-122"/>
              <a:cs typeface="宋体" panose="02010600030101010101" pitchFamily="34" charset="-120"/>
            </a:endParaRPr>
          </a:p>
          <a:p>
            <a:pPr algn="ctr">
              <a:lnSpc>
                <a:spcPts val="6000"/>
              </a:lnSpc>
              <a:buClrTx/>
              <a:buSzTx/>
              <a:buFontTx/>
            </a:pPr>
            <a:r>
              <a:rPr lang="en-US" altLang="zh-CN" sz="48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Lesson</a:t>
            </a:r>
            <a:r>
              <a:rPr lang="en-US" altLang="zh-CN" sz="48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48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 </a:t>
            </a:r>
            <a:r>
              <a:rPr lang="en-US" altLang="zh-CN" sz="4800" dirty="0"/>
              <a:t> </a:t>
            </a:r>
            <a:r>
              <a:rPr lang="en-US" altLang="zh-CN" sz="4800" b="1"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Active Learning</a:t>
            </a:r>
            <a:endParaRPr lang="en-US" altLang="zh-CN" sz="4800" b="1"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07f4a8135?vop=1&amp;pid=96d73231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如果可能的话，我希望得到一些额外的学习资料，以便更好地准备考试。</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endParaRPr lang="en-US" altLang="zh-CN" sz="1800" dirty="0"/>
          </a:p>
        </p:txBody>
      </p:sp>
      <p:sp>
        <p:nvSpPr>
          <p:cNvPr id="3" name="QB_5_AN.57_1#07f4a8135.blank?vop=1&amp;pid=96d732311&amp;color=0,0,0&amp;vpa=24&amp;bbb=1"/>
          <p:cNvSpPr/>
          <p:nvPr/>
        </p:nvSpPr>
        <p:spPr>
          <a:xfrm>
            <a:off x="8249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If</a:t>
            </a:r>
            <a:endParaRPr lang="en-US" altLang="zh-CN" dirty="0"/>
          </a:p>
        </p:txBody>
      </p:sp>
      <p:sp>
        <p:nvSpPr>
          <p:cNvPr id="4" name="QB_5_AN.58_1#07f4a8135.blank?vop=1&amp;pid=96d732311&amp;color=0,0,0&amp;vpa=25&amp;bbb=1"/>
          <p:cNvSpPr/>
          <p:nvPr/>
        </p:nvSpPr>
        <p:spPr>
          <a:xfrm>
            <a:off x="1269460" y="1434965"/>
            <a:ext cx="915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possible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24ff0a001?vop=1&amp;pid=96d73231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尽管他努力工作，但仍难以维持生计。（倒装）</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endParaRPr lang="en-US" altLang="zh-CN" sz="1800" dirty="0"/>
          </a:p>
        </p:txBody>
      </p:sp>
      <p:sp>
        <p:nvSpPr>
          <p:cNvPr id="3" name="QB_5_AN.60_1#24ff0a001.blank?vop=1&amp;pid=96d732311&amp;color=0,0,0&amp;vpa=26&amp;bbb=1"/>
          <p:cNvSpPr/>
          <p:nvPr/>
        </p:nvSpPr>
        <p:spPr>
          <a:xfrm>
            <a:off x="837660" y="1447665"/>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Hard</a:t>
            </a:r>
            <a:endParaRPr lang="en-US" altLang="zh-CN" dirty="0"/>
          </a:p>
        </p:txBody>
      </p:sp>
      <p:sp>
        <p:nvSpPr>
          <p:cNvPr id="4" name="QB_5_AN.61_1#24ff0a001.blank?vop=1&amp;pid=96d732311&amp;color=0,0,0&amp;vpa=27&amp;bbb=1"/>
          <p:cNvSpPr/>
          <p:nvPr/>
        </p:nvSpPr>
        <p:spPr>
          <a:xfrm>
            <a:off x="1650460" y="1434965"/>
            <a:ext cx="1055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as/though</a:t>
            </a:r>
            <a:endParaRPr lang="en-US" altLang="zh-CN" dirty="0"/>
          </a:p>
        </p:txBody>
      </p:sp>
      <p:sp>
        <p:nvSpPr>
          <p:cNvPr id="5" name="QB_5_AN.62_1#24ff0a001.blank?vop=1&amp;pid=96d732311&amp;color=0,0,0&amp;vpa=28&amp;bbb=1"/>
          <p:cNvSpPr/>
          <p:nvPr/>
        </p:nvSpPr>
        <p:spPr>
          <a:xfrm>
            <a:off x="2907760" y="1447665"/>
            <a:ext cx="382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endParaRPr lang="en-US" altLang="zh-CN" dirty="0"/>
          </a:p>
        </p:txBody>
      </p:sp>
      <p:sp>
        <p:nvSpPr>
          <p:cNvPr id="6" name="QB_5_AN.63_1#24ff0a001.blank?vop=1&amp;pid=96d732311&amp;color=0,0,0&amp;vpa=29&amp;bbb=1"/>
          <p:cNvSpPr/>
          <p:nvPr/>
        </p:nvSpPr>
        <p:spPr>
          <a:xfrm>
            <a:off x="3466560" y="1447665"/>
            <a:ext cx="852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c77bea7ba?vop=1&amp;pid=96d732311&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老师将会根据学生的语言能力进行分组，以参加此次研讨会。（basis）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tudents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proficiency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workshop.</a:t>
            </a:r>
            <a:endParaRPr lang="en-US" altLang="zh-CN" sz="1800" dirty="0"/>
          </a:p>
        </p:txBody>
      </p:sp>
      <p:sp>
        <p:nvSpPr>
          <p:cNvPr id="3" name="QB_5_AN.65_1#c77bea7ba.blank?vop=1&amp;pid=96d732311&amp;color=0,0,0&amp;vpa=30&amp;bbb=1"/>
          <p:cNvSpPr/>
          <p:nvPr/>
        </p:nvSpPr>
        <p:spPr>
          <a:xfrm>
            <a:off x="4609560" y="14476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4" name="QB_5_AN.66_1#c77bea7ba.blank?vop=1&amp;pid=96d732311&amp;color=0,0,0&amp;vpa=31&amp;bbb=1"/>
          <p:cNvSpPr/>
          <p:nvPr/>
        </p:nvSpPr>
        <p:spPr>
          <a:xfrm>
            <a:off x="51556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5" name="QB_5_AN.67_1#c77bea7ba.blank?vop=1&amp;pid=96d732311&amp;color=0,0,0&amp;vpa=32&amp;bbb=1"/>
          <p:cNvSpPr/>
          <p:nvPr/>
        </p:nvSpPr>
        <p:spPr>
          <a:xfrm>
            <a:off x="5752560" y="1447665"/>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basis</a:t>
            </a:r>
            <a:endParaRPr lang="en-US" altLang="zh-CN" dirty="0"/>
          </a:p>
        </p:txBody>
      </p:sp>
      <p:sp>
        <p:nvSpPr>
          <p:cNvPr id="6" name="QB_5_AN.68_1#c77bea7ba.blank?vop=1&amp;pid=96d732311&amp;color=0,0,0&amp;vpa=33&amp;bbb=1"/>
          <p:cNvSpPr/>
          <p:nvPr/>
        </p:nvSpPr>
        <p:spPr>
          <a:xfrm>
            <a:off x="65145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c469dd44?pid=e7fccc280&amp;color=0,160,175&amp;bt=1&amp;bbb=1"/>
          <p:cNvSpPr/>
          <p:nvPr/>
        </p:nvSpPr>
        <p:spPr>
          <a:xfrm>
            <a:off x="832104" y="963549"/>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9_1#77d296fee?vop=1&amp;pid=0c469dd44&amp;color=0,0,0&amp;bbb=1&amp;hb=1"/>
          <p:cNvSpPr/>
          <p:nvPr/>
        </p:nvSpPr>
        <p:spPr>
          <a:xfrm>
            <a:off x="832104" y="1210945"/>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主题：学习第二语言 | 词数：约220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福建福州八县（市）协作校</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globalised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bilingual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（认知的）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problem-solving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endParaRPr lang="en-US" altLang="zh-CN" sz="1800" dirty="0"/>
          </a:p>
          <a:p>
            <a:pPr>
              <a:lnSpc>
                <a:spcPct val="150000"/>
              </a:lnSpc>
            </a:pPr>
            <a:endParaRPr lang="en-US" altLang="zh-CN" dirty="0"/>
          </a:p>
        </p:txBody>
      </p:sp>
      <p:sp>
        <p:nvSpPr>
          <p:cNvPr id="4" name="QM_5_AN.70_1#77d296fee.blank?vop=1&amp;pid=0c469dd44&amp;color=0,0,0&amp;vpa=34&amp;bbb=1"/>
          <p:cNvSpPr/>
          <p:nvPr/>
        </p:nvSpPr>
        <p:spPr>
          <a:xfrm>
            <a:off x="5720810" y="2392045"/>
            <a:ext cx="1284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5" name="QM_5_AN.71_1#77d296fee.blank?vop=1&amp;pid=0c469dd44&amp;color=0,0,0&amp;vpa=35"/>
          <p:cNvSpPr/>
          <p:nvPr/>
        </p:nvSpPr>
        <p:spPr>
          <a:xfrm>
            <a:off x="8610123" y="3279775"/>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M_5_AN.72_1#77d296fee.blank?vop=1&amp;pid=0c469dd44&amp;color=0,0,0&amp;vpa=36&amp;bbb=1"/>
          <p:cNvSpPr/>
          <p:nvPr/>
        </p:nvSpPr>
        <p:spPr>
          <a:xfrm>
            <a:off x="2749010" y="4537075"/>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7" name="QM_5_AN.73_1#77d296fee.blank?vop=1&amp;pid=0c469dd44&amp;color=0,0,0&amp;vpa=37&amp;bbb=1"/>
          <p:cNvSpPr/>
          <p:nvPr/>
        </p:nvSpPr>
        <p:spPr>
          <a:xfrm>
            <a:off x="3980910" y="4956175"/>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8" name="QM_5_AN.74_1#77d296fee.blank?vop=1&amp;pid=0c469dd44&amp;color=0,0,0&amp;vpa=38&amp;bbb=1"/>
          <p:cNvSpPr/>
          <p:nvPr/>
        </p:nvSpPr>
        <p:spPr>
          <a:xfrm>
            <a:off x="3872960" y="5362575"/>
            <a:ext cx="750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higher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9_1#77d296fee?vop=1&amp;pid=0c469dd44&amp;color=0,0,0&amp;bbb=1&amp;hb=1"/>
          <p:cNvSpPr/>
          <p:nvPr/>
        </p:nvSpPr>
        <p:spPr>
          <a:xfrm>
            <a:off x="832104" y="1080000"/>
            <a:ext cx="10533888" cy="286131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dirty="0"/>
          </a:p>
        </p:txBody>
      </p:sp>
      <p:sp>
        <p:nvSpPr>
          <p:cNvPr id="3" name="QM_5_EX.80_1#77d296fee?vop=1&amp;pid=0c469dd44&amp;color=0,0,0&amp;bbb=1"/>
          <p:cNvSpPr/>
          <p:nvPr/>
        </p:nvSpPr>
        <p:spPr>
          <a:xfrm>
            <a:off x="832104" y="392366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文章主要介绍了学习第二语言的重要性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益处及方法等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5_AN.75_1#77d296fee.blank?vop=1&amp;pid=0c469dd44&amp;color=0,0,0&amp;vpa=39&amp;bbb=1"/>
          <p:cNvSpPr/>
          <p:nvPr/>
        </p:nvSpPr>
        <p:spPr>
          <a:xfrm>
            <a:off x="2682716" y="1036820"/>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knowing</a:t>
            </a:r>
            <a:endParaRPr lang="en-US" altLang="zh-CN" dirty="0"/>
          </a:p>
        </p:txBody>
      </p:sp>
      <p:sp>
        <p:nvSpPr>
          <p:cNvPr id="5" name="QM_5_AN.76_1#77d296fee.blank?vop=1&amp;pid=0c469dd44&amp;color=0,0,0&amp;vpa=40&amp;bbb=1"/>
          <p:cNvSpPr/>
          <p:nvPr/>
        </p:nvSpPr>
        <p:spPr>
          <a:xfrm>
            <a:off x="6495510" y="1875020"/>
            <a:ext cx="1296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appreciation</a:t>
            </a:r>
            <a:endParaRPr lang="en-US" altLang="zh-CN" dirty="0"/>
          </a:p>
        </p:txBody>
      </p:sp>
      <p:sp>
        <p:nvSpPr>
          <p:cNvPr id="6" name="QM_5_AN.77_1#77d296fee.blank?vop=1&amp;pid=0c469dd44&amp;color=0,0,0&amp;vpa=41&amp;bbb=1"/>
          <p:cNvSpPr/>
          <p:nvPr/>
        </p:nvSpPr>
        <p:spPr>
          <a:xfrm>
            <a:off x="5362416" y="2294120"/>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requires</a:t>
            </a:r>
            <a:endParaRPr lang="en-US" altLang="zh-CN" dirty="0"/>
          </a:p>
        </p:txBody>
      </p:sp>
      <p:sp>
        <p:nvSpPr>
          <p:cNvPr id="7" name="QM_5_AN.78_1#77d296fee.blank?vop=1&amp;pid=0c469dd44&amp;color=0,0,0&amp;vpa=42&amp;bbb=1"/>
          <p:cNvSpPr/>
          <p:nvPr/>
        </p:nvSpPr>
        <p:spPr>
          <a:xfrm>
            <a:off x="850360" y="2713220"/>
            <a:ext cx="2554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challenging/challengeable</a:t>
            </a:r>
            <a:endParaRPr lang="en-US" altLang="zh-CN" dirty="0"/>
          </a:p>
        </p:txBody>
      </p:sp>
      <p:sp>
        <p:nvSpPr>
          <p:cNvPr id="8" name="QM_5_AN.79_1#77d296fee.blank?vop=1&amp;pid=0c469dd44&amp;color=0,0,0&amp;vpa=43&amp;bbb=1"/>
          <p:cNvSpPr/>
          <p:nvPr/>
        </p:nvSpPr>
        <p:spPr>
          <a:xfrm>
            <a:off x="4228560" y="3543165"/>
            <a:ext cx="9159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learn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bg/>
                                          </p:spTgt>
                                        </p:tgtEl>
                                        <p:attrNameLst>
                                          <p:attrName>style.visibility</p:attrName>
                                        </p:attrNameLst>
                                      </p:cBhvr>
                                      <p:to>
                                        <p:strVal val="visible"/>
                                      </p:to>
                                    </p:set>
                                    <p:anim calcmode="lin" valueType="num">
                                      <p:cBhvr additive="base">
                                        <p:cTn id="5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3">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additive="base">
                                        <p:cTn id="6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1_1#662f0e38f?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6_AN.82_1#662f0e38f.blank?vop=1&amp;pid=77d296fee&amp;color=0,0,0&amp;vpa=44&amp;bbb=1"/>
          <p:cNvSpPr/>
          <p:nvPr/>
        </p:nvSpPr>
        <p:spPr>
          <a:xfrm>
            <a:off x="1078960" y="1024382"/>
            <a:ext cx="1284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4" name="QB_6_AS.83_1#662f0e38f?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句意为：在当今全球化的世界里，学习第二语言变得越来越重要。设空处修饰形容词important，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作状语，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。故填increasingly。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2436a7eb3?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5_1#2436a7eb3.blank?vop=1&amp;pid=77d296fee&amp;color=0,0,0&amp;vpa=45"/>
          <p:cNvSpPr/>
          <p:nvPr/>
        </p:nvSpPr>
        <p:spPr>
          <a:xfrm>
            <a:off x="10789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86_1#2436a7eb3?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句意为：了解另一门语言是一项宝贵的技能，因为它能提高你获得一份好工作的机会。此处泛指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“一项宝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贵的技能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”，应用不定冠词，且valuable的发音以辅音音素开头。故填a。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7_1#b7a2f9d71?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8_1#b7a2f9d71.blank?vop=1&amp;pid=77d296fee&amp;color=0,0,0&amp;vpa=46&amp;bbb=1"/>
          <p:cNvSpPr/>
          <p:nvPr/>
        </p:nvSpPr>
        <p:spPr>
          <a:xfrm>
            <a:off x="104086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89_1#b7a2f9d71?vop=1&amp;pid=77d296fee&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句意为：除了职业上的好处，学习第二语言还有认知方面的影响。in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to为固定搭配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之外”。故填to。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4e60f195a?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91_1#4e60f195a.blank?vop=1&amp;pid=77d296fee&amp;color=0,0,0&amp;vpa=47&amp;bbb=1"/>
          <p:cNvSpPr/>
          <p:nvPr/>
        </p:nvSpPr>
        <p:spPr>
          <a:xfrm>
            <a:off x="1066260" y="10370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4" name="QB_6_AS.92_1#4e60f195a?vop=1&amp;pid=77d296fee&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句意为：研究表明，说不止一种语言的人往往有更好的记忆力、解决问题的能力和更高的注意力水平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空处引导限制性定语从句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，先行词为people，指人，关系词在从句中作主语，应用关系代词who/that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3_1#ebda3a330?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94_1#ebda3a330.blank?vop=1&amp;pid=77d296fee&amp;color=0,0,0&amp;vpa=48&amp;bbb=1"/>
          <p:cNvSpPr/>
          <p:nvPr/>
        </p:nvSpPr>
        <p:spPr>
          <a:xfrm>
            <a:off x="1066260" y="1024382"/>
            <a:ext cx="750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higher</a:t>
            </a:r>
            <a:endParaRPr lang="en-US" altLang="zh-CN" dirty="0"/>
          </a:p>
        </p:txBody>
      </p:sp>
      <p:sp>
        <p:nvSpPr>
          <p:cNvPr id="4" name="QB_6_AS.95_1#ebda3a330?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句意见上一题解析。根据上文的better和语境可知，设空处应用high的比较级higher作定语，表示“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更高的”。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b4c384e2?pid=e7fccc280&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39e921699?pid=1b4c384e2&amp;color=0,160,175&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e05570102?vop=1&amp;pid=39e921699&amp;color=0,0,0&amp;bbb=1"/>
          <p:cNvSpPr/>
          <p:nvPr/>
        </p:nvSpPr>
        <p:spPr>
          <a:xfrm>
            <a:off x="832104" y="1803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endParaRPr lang="en-US" altLang="zh-CN" sz="1800" dirty="0"/>
          </a:p>
        </p:txBody>
      </p:sp>
      <p:sp>
        <p:nvSpPr>
          <p:cNvPr id="5" name="QB_6_AN.2_1#e05570102.blank?vop=1&amp;pid=39e921699&amp;color=0,0,0&amp;vpa=1&amp;bbb=1"/>
          <p:cNvSpPr/>
          <p:nvPr/>
        </p:nvSpPr>
        <p:spPr>
          <a:xfrm>
            <a:off x="4790345" y="1748790"/>
            <a:ext cx="1195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approaches</a:t>
            </a:r>
            <a:endParaRPr lang="en-US" altLang="zh-CN" dirty="0"/>
          </a:p>
        </p:txBody>
      </p:sp>
      <p:sp>
        <p:nvSpPr>
          <p:cNvPr id="6" name="QB_6_AS.3_1#e05570102?vop=1&amp;pid=39e921699&amp;color=0,0,0&amp;bbb=1&amp;hb=1"/>
          <p:cNvSpPr/>
          <p:nvPr/>
        </p:nvSpPr>
        <p:spPr>
          <a:xfrm>
            <a:off x="832104" y="221488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句意为：我们应该探索不同的教学方法来提高学习效率。根据空前的different可知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，设空处应用名词复数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。故填approaches。</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approach作名词时的常见用法</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通常用于短语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为介词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其后接名词或动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这是一种新的语言教学方法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靠近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通常用于短语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快到的时候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傍晚临近时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气温下降了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常与介词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blocked.</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通往公园的路被堵住了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6_1#c0c3d0c60?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97_1#c0c3d0c60.blank?vop=1&amp;pid=77d296fee&amp;color=0,0,0&amp;vpa=49&amp;bbb=1"/>
          <p:cNvSpPr/>
          <p:nvPr/>
        </p:nvSpPr>
        <p:spPr>
          <a:xfrm>
            <a:off x="1066260" y="1024382"/>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knowing</a:t>
            </a:r>
            <a:endParaRPr lang="en-US" altLang="zh-CN" dirty="0"/>
          </a:p>
        </p:txBody>
      </p:sp>
      <p:sp>
        <p:nvSpPr>
          <p:cNvPr id="4" name="QB_6_AS.98_1#c0c3d0c60?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句意为：此外，掌握第二语言可以让你体验一种新的文化。分析句子可知，设空处在句中作主语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。故填knowing。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9_1#7cdb10d20?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6_AN.100_1#7cdb10d20.blank?vop=1&amp;pid=77d296fee&amp;color=0,0,0&amp;vpa=50&amp;bbb=1"/>
          <p:cNvSpPr/>
          <p:nvPr/>
        </p:nvSpPr>
        <p:spPr>
          <a:xfrm>
            <a:off x="1078960" y="1024382"/>
            <a:ext cx="1296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appreciation</a:t>
            </a:r>
            <a:endParaRPr lang="en-US" altLang="zh-CN" dirty="0"/>
          </a:p>
        </p:txBody>
      </p:sp>
      <p:sp>
        <p:nvSpPr>
          <p:cNvPr id="4" name="QB_6_AS.101_1#7cdb10d20?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句意为：这种文化意识可以促进个人成长和对多样性的更好理解。根据空前的a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appreciation。故填appreciation。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2_1#10492c86e?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03_1#10492c86e.blank?vop=1&amp;pid=77d296fee&amp;color=0,0,0&amp;vpa=51&amp;bbb=1"/>
          <p:cNvSpPr/>
          <p:nvPr/>
        </p:nvSpPr>
        <p:spPr>
          <a:xfrm>
            <a:off x="1040860" y="1024382"/>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requires</a:t>
            </a:r>
            <a:endParaRPr lang="en-US" altLang="zh-CN" dirty="0"/>
          </a:p>
        </p:txBody>
      </p:sp>
      <p:sp>
        <p:nvSpPr>
          <p:cNvPr id="4" name="QB_6_AS.104_1#10492c86e?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句意为：然而，学习第二语言需要时间和努力。本句陈述一般事实，时态应用一般现在时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，且主语为单个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动名词短语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，谓语动词应用第三人称单数形式。故填requires。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5_1#f29404dba?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1800" dirty="0"/>
          </a:p>
        </p:txBody>
      </p:sp>
      <p:sp>
        <p:nvSpPr>
          <p:cNvPr id="3" name="QB_6_AN.106_1#f29404dba.blank?vop=1&amp;pid=77d296fee&amp;color=0,0,0&amp;vpa=52&amp;bbb=1"/>
          <p:cNvSpPr/>
          <p:nvPr/>
        </p:nvSpPr>
        <p:spPr>
          <a:xfrm>
            <a:off x="1078960" y="1024382"/>
            <a:ext cx="2554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challenging/challengeable</a:t>
            </a:r>
            <a:endParaRPr lang="en-US" altLang="zh-CN" dirty="0"/>
          </a:p>
        </p:txBody>
      </p:sp>
      <p:sp>
        <p:nvSpPr>
          <p:cNvPr id="4" name="QB_6_AS.107_1#f29404dba?vop=1&amp;pid=77d296fee&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句意为：这可能具有挑战性，尤其是如果你在晚年才开始（学习）的话。设空处作表语，应用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，表示“具有挑战性的”。故填challenging/challengeable。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8_1#71440d9c9?vop=1&amp;pid=77d296fee&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09_1#71440d9c9.blank?vop=1&amp;pid=77d296fee&amp;color=0,0,0&amp;vpa=53&amp;bbb=1"/>
          <p:cNvSpPr/>
          <p:nvPr/>
        </p:nvSpPr>
        <p:spPr>
          <a:xfrm>
            <a:off x="1155160" y="1037082"/>
            <a:ext cx="9159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learn</a:t>
            </a:r>
            <a:endParaRPr lang="en-US" altLang="zh-CN" dirty="0"/>
          </a:p>
        </p:txBody>
      </p:sp>
      <p:sp>
        <p:nvSpPr>
          <p:cNvPr id="4" name="QB_6_AS.110_1#71440d9c9?vop=1&amp;pid=77d296fee&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句意为：总之，学习一门语言的最佳方法是通过练习。the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“做某事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的最佳方法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”，设空处应用不定式作后置定语。故填to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67377090?pid=252d0b4f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5_BD.111_1#f3f2f93d9?vop=1&amp;pid=d67377090&amp;color=0,0,0&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主题：在线课程平台 | 词数：约245 | 难度：较易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山东济宁邹城、聊城</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Alison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4,000,000</a:t>
            </a:r>
            <a:r>
              <a:rPr lang="en-US" altLang="zh-CN" sz="18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1"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1"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ABC.</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FutureLearn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100,000</a:t>
            </a:r>
            <a:r>
              <a:rPr lang="en-US" altLang="zh-CN" sz="18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1"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1"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（机构）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Council.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endParaRPr lang="en-US" altLang="zh-CN" sz="1800" dirty="0"/>
          </a:p>
          <a:p>
            <a:pPr>
              <a:lnSpc>
                <a:spcPct val="150000"/>
              </a:lnSpc>
            </a:pPr>
            <a:endParaRPr lang="en-US" altLang="zh-CN"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1_1#f3f2f93d9?vop=1&amp;pid=d67377090&amp;color=0,0,0&amp;bbb=1&amp;hb=1"/>
          <p:cNvSpPr/>
          <p:nvPr/>
        </p:nvSpPr>
        <p:spPr>
          <a:xfrm>
            <a:off x="832104" y="1080000"/>
            <a:ext cx="10533888" cy="3708400"/>
          </a:xfrm>
          <a:prstGeom prst="rect">
            <a:avLst/>
          </a:prstGeom>
          <a:noFill/>
        </p:spPr>
        <p:txBody>
          <a:bodyPr wrap="none" lIns="0" tIns="0" rIns="0" bIns="0" rtlCol="0" anchor="t"/>
          <a:lstStyle/>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Udemy</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1,000,000</a:t>
            </a:r>
            <a:r>
              <a:rPr lang="en-US" altLang="zh-CN" sz="18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1"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1"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Udemy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Udemy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Coursera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5,000,000</a:t>
            </a:r>
            <a:r>
              <a:rPr lang="en-US" altLang="zh-CN" sz="18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1"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1"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Click</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#6.2</a:t>
            </a:r>
            <a:endParaRPr lang="en-US" altLang="zh-CN" dirty="0"/>
          </a:p>
        </p:txBody>
      </p:sp>
      <p:sp>
        <p:nvSpPr>
          <p:cNvPr id="3" name="QM_5_EX.112_1#f3f2f93d9?vop=1&amp;pid=d67377090&amp;color=0,0,0&amp;bbb=1&amp;hb=1"/>
          <p:cNvSpPr/>
          <p:nvPr/>
        </p:nvSpPr>
        <p:spPr>
          <a:xfrm>
            <a:off x="832104" y="479171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简单介绍了四个大型开放在线课程平台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并分别指出了它们各自的特点和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适用人群</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方便不同需求和水平的学习者进行选择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3_1#0a437760c?vop=1&amp;pid=f3f2f93d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4_1#0a437760c.bracket?vop=1&amp;pid=f3f2f93d9&amp;color=0,0,0&amp;vpa=54"/>
          <p:cNvSpPr/>
          <p:nvPr/>
        </p:nvSpPr>
        <p:spPr>
          <a:xfrm>
            <a:off x="64637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13_2#0a437760c.choices?vop=1&amp;pid=f3f2f93d9&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p:txBody>
      </p:sp>
      <p:sp>
        <p:nvSpPr>
          <p:cNvPr id="5" name="QC_6_AS.115_1#0a437760c?vop=1&amp;pid=f3f2f93d9&amp;color=0,0,0&amp;bbb=1&amp;hb=1"/>
          <p:cNvSpPr/>
          <p:nvPr/>
        </p:nvSpPr>
        <p:spPr>
          <a:xfrm>
            <a:off x="832104" y="22637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100,000</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Council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.”可知，FutureLearn提供英式英语课程。故选B项。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e330ec704?vop=1&amp;pid=f3f2f93d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7_1#e330ec704.bracket?vop=1&amp;pid=f3f2f93d9&amp;color=0,0,0&amp;vpa=55"/>
          <p:cNvSpPr/>
          <p:nvPr/>
        </p:nvSpPr>
        <p:spPr>
          <a:xfrm>
            <a:off x="58414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16_2#e330ec704.choices?vop=1&amp;pid=f3f2f93d9&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FutureLearn.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Udemy.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Coursera.</a:t>
            </a:r>
            <a:endParaRPr lang="en-US" altLang="zh-CN" sz="1800" dirty="0"/>
          </a:p>
        </p:txBody>
      </p:sp>
      <p:sp>
        <p:nvSpPr>
          <p:cNvPr id="5" name="QC_6_AS.118_1#e330ec704?vop=1&amp;pid=f3f2f93d9&amp;color=0,0,0&amp;bbb=1&amp;hb=1"/>
          <p:cNvSpPr/>
          <p:nvPr/>
        </p:nvSpPr>
        <p:spPr>
          <a:xfrm>
            <a:off x="832104" y="18592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细节理解题。通读全文，根据文章中所介绍的，“Best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4,000,000</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:100,000</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Udemy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1,000,000</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Coursera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5,000,000</a:t>
            </a:r>
            <a:r>
              <a:rPr lang="en-US" altLang="zh-CN"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b="0" i="0" baseline="30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可知，Coursera平台的用户最多。故选D项。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9_1#b6aab61dc?vop=1&amp;pid=f3f2f93d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0_1#b6aab61dc.bracket?vop=1&amp;pid=f3f2f93d9&amp;color=0,0,0&amp;vpa=56"/>
          <p:cNvSpPr/>
          <p:nvPr/>
        </p:nvSpPr>
        <p:spPr>
          <a:xfrm>
            <a:off x="5435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19_2#b6aab61dc.choices?vop=1&amp;pid=f3f2f93d9&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magazine.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endParaRPr lang="en-US" altLang="zh-CN" sz="1800" dirty="0"/>
          </a:p>
        </p:txBody>
      </p:sp>
      <p:sp>
        <p:nvSpPr>
          <p:cNvPr id="5" name="QC_6_AS.121_1#b6aab61dc?vop=1&amp;pid=f3f2f93d9&amp;color=0,0,0&amp;bbb=1&amp;hb=1"/>
          <p:cNvSpPr/>
          <p:nvPr/>
        </p:nvSpPr>
        <p:spPr>
          <a:xfrm>
            <a:off x="832104" y="1906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推理判断题。通读全文并根据最后一段“Click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，文章主要介绍了四个大型开放在线课程平台，并给出了它们的特点和适用人群，由此可推知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章可能来自一个课程网站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，用于向读者介绍和推荐不同的在线课程。故选A项。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7c1d83550?vop=1&amp;pid=39e921699&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pretty,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endParaRPr lang="en-US" altLang="zh-CN" dirty="0"/>
          </a:p>
        </p:txBody>
      </p:sp>
      <p:sp>
        <p:nvSpPr>
          <p:cNvPr id="3" name="QB_6_AN.5_1#7c1d83550.blank?vop=1&amp;pid=39e921699&amp;color=0,0,0&amp;vpa=2&amp;bbb=1"/>
          <p:cNvSpPr/>
          <p:nvPr/>
        </p:nvSpPr>
        <p:spPr>
          <a:xfrm>
            <a:off x="5858351" y="1048512"/>
            <a:ext cx="1042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reflection</a:t>
            </a:r>
            <a:endParaRPr lang="en-US" altLang="zh-CN" dirty="0"/>
          </a:p>
        </p:txBody>
      </p:sp>
      <p:sp>
        <p:nvSpPr>
          <p:cNvPr id="4" name="QB_6_AS.6_1#7c1d83550?vop=1&amp;pid=39e921699&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句意为：她极其漂亮，她的房子就是她本人的写照——每样东西都品位高雅、整齐有序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。根据空前的不定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a和空后的介词of可知，设空处应用名词reflection，意为“反映；写照”。故填reflection。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ddccd7c1?pid=252d0b4f2&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5_BD.122_1#b41662e46?vop=1&amp;pid=cddccd7c1&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主题：“伪学习” | 词数：约338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浙江杭州滨江区</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Pennsylvania,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night—but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Dartmouth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1800" dirty="0"/>
          </a:p>
          <a:p>
            <a:pPr>
              <a:lnSpc>
                <a:spcPct val="150000"/>
              </a:lnSpc>
            </a:pPr>
            <a:endParaRPr lang="en-US" altLang="zh-CN"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2_1#b41662e46?vop=1&amp;pid=cddccd7c1&amp;color=0,0,0&amp;bbb=1&amp;hb=1"/>
          <p:cNvSpPr/>
          <p:nvPr/>
        </p:nvSpPr>
        <p:spPr>
          <a:xfrm>
            <a:off x="832104" y="1080000"/>
            <a:ext cx="10533888" cy="45466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tiring.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cognitive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accomplished=time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maximises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23_1#b41662e46?vop=1&amp;pid=cddccd7c1&amp;color=0,0,0&amp;bbb=1"/>
          <p:cNvSpPr/>
          <p:nvPr/>
        </p:nvSpPr>
        <p:spPr>
          <a:xfrm>
            <a:off x="832104" y="55930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伪学习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现象的表现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危害及高效学习的方法等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4_1#b9a731b2e?vop=1&amp;pid=b41662e4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5_1#b9a731b2e.bracket?vop=1&amp;pid=b41662e46&amp;color=0,0,0&amp;vpa=57"/>
          <p:cNvSpPr/>
          <p:nvPr/>
        </p:nvSpPr>
        <p:spPr>
          <a:xfrm>
            <a:off x="8216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4_2#b9a731b2e.choices?vop=1&amp;pid=b41662e46&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quietly.</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1800" dirty="0"/>
          </a:p>
        </p:txBody>
      </p:sp>
      <p:sp>
        <p:nvSpPr>
          <p:cNvPr id="5" name="QC_6_AS.126_1#b9a731b2e?vop=1&amp;pid=b41662e46&amp;color=0,0,0&amp;bbb=1&amp;hb=1"/>
          <p:cNvSpPr/>
          <p:nvPr/>
        </p:nvSpPr>
        <p:spPr>
          <a:xfrm>
            <a:off x="832104" y="3141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much.”可知，“伪学习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”的特点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是花费大量时间但注意力不集中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，收效甚微。杰克在图书馆花很长时间写论文却听着音乐，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符合这一特征。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7_1#3809f9cd1?vop=1&amp;pid=b41662e4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8_1#3809f9cd1.bracket?vop=1&amp;pid=b41662e46&amp;color=0,0,0&amp;vpa=58"/>
          <p:cNvSpPr/>
          <p:nvPr/>
        </p:nvSpPr>
        <p:spPr>
          <a:xfrm>
            <a:off x="5930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7_2#3809f9cd1.choices?vop=1&amp;pid=b41662e46&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ineffective.</a:t>
            </a:r>
            <a:endParaRPr lang="en-US" altLang="zh-CN" sz="1800" dirty="0"/>
          </a:p>
        </p:txBody>
      </p:sp>
      <p:sp>
        <p:nvSpPr>
          <p:cNvPr id="5" name="QC_6_AS.129_1#3809f9cd1?vop=1&amp;pid=b41662e46&amp;color=0,0,0&amp;bbb=1&amp;hb=1"/>
          <p:cNvSpPr/>
          <p:nvPr/>
        </p:nvSpPr>
        <p:spPr>
          <a:xfrm>
            <a:off x="832104" y="3141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hand.”以及第四段中的“The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pseudo-working.”可推知，“伪学习”有负面影响，但很多学生并未完全意识到。故选C项。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0_1#207515daf?vop=1&amp;pid=b41662e4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1_1#207515daf.bracket?vop=1&amp;pid=b41662e46&amp;color=0,0,0&amp;vpa=59"/>
          <p:cNvSpPr/>
          <p:nvPr/>
        </p:nvSpPr>
        <p:spPr>
          <a:xfrm>
            <a:off x="76194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30_2#207515daf.choices?vop=1&amp;pid=b41662e46&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820670" algn="l"/>
                <a:tab pos="5285740" algn="l"/>
                <a:tab pos="78397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endParaRPr lang="en-US" altLang="zh-CN" sz="1800" dirty="0"/>
          </a:p>
        </p:txBody>
      </p:sp>
      <p:sp>
        <p:nvSpPr>
          <p:cNvPr id="5" name="QC_6_AS.132_1#207515daf?vop=1&amp;pid=b41662e46&amp;color=0,0,0&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词义猜测题。根据画线词所在句可知，为了使学习效率最大化，大约50分钟的时间应该是“最适合的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最佳的”，由此可推知，optimal与best意思相近。故选B项。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3_1#cb4954c72?vop=1&amp;pid=b41662e46&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34_1#cb4954c72.bracket?vop=1&amp;pid=b41662e46&amp;color=0,0,0&amp;vpa=60"/>
          <p:cNvSpPr/>
          <p:nvPr/>
        </p:nvSpPr>
        <p:spPr>
          <a:xfrm>
            <a:off x="6654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33_2#cb4954c72.choices?vop=1&amp;pid=b41662e46&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p:txBody>
      </p:sp>
      <p:sp>
        <p:nvSpPr>
          <p:cNvPr id="5" name="QC_6_AS.135_1#cb4954c72?vop=1&amp;pid=b41662e46&amp;color=0,0,0&amp;bbb=1&amp;hb=1"/>
          <p:cNvSpPr/>
          <p:nvPr/>
        </p:nvSpPr>
        <p:spPr>
          <a:xfrm>
            <a:off x="832104" y="3141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推理判断题。根据最后一段中的“One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spent×intensity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pseudo-working,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maximises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到这个公式是为了强调专注的重要性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，专注强度高才能在更少的时间内完成更多的工作。故选C项。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81ce64da?pid=252d0b4f2&amp;color=0,160,175&amp;bt=1&amp;bbb=1"/>
          <p:cNvSpPr/>
          <p:nvPr/>
        </p:nvSpPr>
        <p:spPr>
          <a:xfrm>
            <a:off x="832104" y="101117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36_1#2e3cfcb18?vop=1&amp;pid=281ce64da&amp;color=0,0,0&amp;bbb=1&amp;hb=1"/>
          <p:cNvSpPr/>
          <p:nvPr/>
        </p:nvSpPr>
        <p:spPr>
          <a:xfrm>
            <a:off x="832104" y="1233805"/>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主题：费曼学习法 | 词数：约226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广东惠州一中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（费曼学习法）</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sixth-grader.</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endParaRPr lang="en-US" altLang="zh-CN" sz="1800" dirty="0"/>
          </a:p>
          <a:p>
            <a:pPr>
              <a:lnSpc>
                <a:spcPct val="150000"/>
              </a:lnSpc>
            </a:pPr>
            <a:endParaRPr lang="en-US" altLang="zh-CN" dirty="0"/>
          </a:p>
        </p:txBody>
      </p:sp>
      <p:sp>
        <p:nvSpPr>
          <p:cNvPr id="4" name="QM_5_AN.137_1#2e3cfcb18.blank?vop=1&amp;pid=281ce64da&amp;color=0,0,0&amp;vpa=61"/>
          <p:cNvSpPr/>
          <p:nvPr/>
        </p:nvSpPr>
        <p:spPr>
          <a:xfrm>
            <a:off x="5171440" y="3352165"/>
            <a:ext cx="554990" cy="3733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5_AN.138_1#2e3cfcb18.blank?vop=1&amp;pid=281ce64da&amp;color=0,0,0&amp;vpa=62"/>
          <p:cNvSpPr/>
          <p:nvPr/>
        </p:nvSpPr>
        <p:spPr>
          <a:xfrm>
            <a:off x="6047740" y="4190365"/>
            <a:ext cx="532130" cy="3733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6" name="QM_5_AN.139_1#2e3cfcb18.blank?vop=1&amp;pid=281ce64da&amp;color=0,0,0&amp;vpa=63"/>
          <p:cNvSpPr/>
          <p:nvPr/>
        </p:nvSpPr>
        <p:spPr>
          <a:xfrm>
            <a:off x="4200525" y="5447665"/>
            <a:ext cx="601345" cy="37338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6_1#2e3cfcb18?vop=1&amp;pid=281ce64da&amp;color=0,0,0&amp;bbb=1&amp;hb=1"/>
          <p:cNvSpPr/>
          <p:nvPr/>
        </p:nvSpPr>
        <p:spPr>
          <a:xfrm>
            <a:off x="832104" y="1080000"/>
            <a:ext cx="10533888" cy="20320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（优化）</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AN.140_1#2e3cfcb18.blank?vop=1&amp;pid=281ce64da&amp;color=0,0,0&amp;vpa=64"/>
          <p:cNvSpPr/>
          <p:nvPr/>
        </p:nvSpPr>
        <p:spPr>
          <a:xfrm>
            <a:off x="5104860" y="14686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5_AN.141_1#2e3cfcb18.blank?vop=1&amp;pid=281ce64da&amp;color=0,0,0&amp;vpa=65"/>
          <p:cNvSpPr/>
          <p:nvPr/>
        </p:nvSpPr>
        <p:spPr>
          <a:xfrm>
            <a:off x="5412835" y="23068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2_1#2e3cfcb18?vop=1&amp;pid=281ce64da&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interest-based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Explaining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43_1#2e3cfcb18?vop=1&amp;pid=281ce64da&amp;color=0,0,0&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文章主要介绍的是费曼学习法中帮助人们更好地学习的五个步骤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4_1#4d6afd74a?vop=1&amp;pid=2e3cfcb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5_1#4d6afd74a.blank?vop=1&amp;pid=2e3cfcb18&amp;color=0,0,0&amp;vpa=66"/>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46_1#4d6afd74a?vop=1&amp;pid=2e3cfcb18&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learn.”可知，本段建议找出想学的主题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.”可知，设空处应强调找出主题的重要性。E项（对你努力学习的主题做到心里有数是很重要的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，其中的topics为原词复现。故选E项。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bfdc1daae?vop=1&amp;pid=39e921699&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广东东莞</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endParaRPr lang="en-US" altLang="zh-CN" sz="1800" dirty="0"/>
          </a:p>
        </p:txBody>
      </p:sp>
      <p:sp>
        <p:nvSpPr>
          <p:cNvPr id="3" name="QB_6_AN.8_1#bfdc1daae.blank?vop=1&amp;pid=39e921699&amp;color=0,0,0&amp;vpa=3&amp;bbb=1"/>
          <p:cNvSpPr/>
          <p:nvPr/>
        </p:nvSpPr>
        <p:spPr>
          <a:xfrm>
            <a:off x="10319480" y="1024382"/>
            <a:ext cx="877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flexibly</a:t>
            </a:r>
            <a:endParaRPr lang="en-US" altLang="zh-CN" dirty="0"/>
          </a:p>
        </p:txBody>
      </p:sp>
      <p:sp>
        <p:nvSpPr>
          <p:cNvPr id="4" name="QB_6_AS.9_1#bfdc1daae?vop=1&amp;pid=39e921699&amp;color=0,0,0&amp;bbb=1&amp;hb=1"/>
          <p:cNvSpPr/>
          <p:nvPr/>
        </p:nvSpPr>
        <p:spPr>
          <a:xfrm>
            <a:off x="832104" y="19894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句意为：前几天我父亲在网上买了一把可以灵活折叠的椅子。设空处修饰谓语could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。故填flexibly。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7_1#a829ff9fe?vop=1&amp;pid=2e3cfcb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8_1#a829ff9fe.blank?vop=1&amp;pid=2e3cfcb18&amp;color=0,0,0&amp;vpa=67"/>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49_1#a829ff9fe?vop=1&amp;pid=2e3cfcb1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sixth-grader.”可知，F项（把这个主题解释得足够简单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便一个六年级的学生可以理解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）承接上文，符合语境，且其中的simply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enough与下文中的simplest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相呼应。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0_1#87fd66ae7?vop=1&amp;pid=2e3cfcb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1_1#87fd66ae7.blank?vop=1&amp;pid=2e3cfcb18&amp;color=0,0,0&amp;vpa=68"/>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52_1#87fd66ae7?vop=1&amp;pid=2e3cfcb1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.”和空后内容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，下面介绍了如何批判性回顾这个解释，G项（要做到这一点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，批判性地看看你的解释并对其中的要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点提出质疑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）符合语境，其中的critical与上文critically相呼应。故选G项。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7cb953b1a?vop=1&amp;pid=2e3cfcb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4_1#7cb953b1a.blank?vop=1&amp;pid=2e3cfcb18&amp;color=0,0,0&amp;vpa=69"/>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55_1#7cb953b1a?vop=1&amp;pid=2e3cfcb1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before.”可知，其中出现了和A项中improve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explanation相呼应的内容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给出了如何改进和优化的方法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，故A项（用那些来改进你的解释）承接上文，符合语境。故选A项。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6_1#1982532b3?vop=1&amp;pid=2e3cfcb1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7_1#1982532b3.blank?vop=1&amp;pid=2e3cfcb18&amp;color=0,0,0&amp;vpa=70"/>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58_1#1982532b3?vop=1&amp;pid=2e3cfcb1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根据空前的“Repeat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topic.”以及空后的that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enough可知，设空处应与为什么要重复有关，故C项（费曼学习法在重复时效果最好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dbb9e591e?pid=281ce64da&amp;color=0,0,0&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每个人都想改变世界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但没有人想过改变自己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托尔斯泰</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1da5dc83?vop=1&amp;pid=39e921699&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1_1#f1da5dc83.blank?vop=1&amp;pid=39e921699&amp;color=0,0,0&amp;vpa=4&amp;bbb=1"/>
          <p:cNvSpPr/>
          <p:nvPr/>
        </p:nvSpPr>
        <p:spPr>
          <a:xfrm>
            <a:off x="7367684" y="1035812"/>
            <a:ext cx="11150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arguments</a:t>
            </a:r>
            <a:endParaRPr lang="en-US" altLang="zh-CN" dirty="0"/>
          </a:p>
        </p:txBody>
      </p:sp>
      <p:sp>
        <p:nvSpPr>
          <p:cNvPr id="4" name="QB_6_AS.12_1#f1da5dc83?vop=1&amp;pid=39e921699&amp;color=0,0,0&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句意为：他们彼此经常为小事争吵。频繁的争吵可能会影响他们的关系。根据空前的形容词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Frequent和语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，设空处应用名词复数形式作主语，argument意为“争吵”。故填arguments。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8c56f31a8?vop=1&amp;pid=39e921699&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广东广州六中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月考</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artefacts.</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（科学技术）</a:t>
            </a:r>
            <a:endParaRPr lang="en-US" altLang="zh-CN" dirty="0"/>
          </a:p>
        </p:txBody>
      </p:sp>
      <p:sp>
        <p:nvSpPr>
          <p:cNvPr id="3" name="QB_6_AN.14_1#8c56f31a8.blank?vop=1&amp;pid=39e921699&amp;color=0,0,0&amp;vpa=5&amp;bbb=1"/>
          <p:cNvSpPr/>
          <p:nvPr/>
        </p:nvSpPr>
        <p:spPr>
          <a:xfrm>
            <a:off x="8759920" y="1078992"/>
            <a:ext cx="1208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assumption</a:t>
            </a:r>
            <a:endParaRPr lang="en-US" altLang="zh-CN" dirty="0"/>
          </a:p>
        </p:txBody>
      </p:sp>
      <p:sp>
        <p:nvSpPr>
          <p:cNvPr id="4" name="QB_6_AS.15_1#8c56f31a8?vop=1&amp;pid=39e921699&amp;color=0,0,0&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句意为：研究人员进行实验，基于的假设是，新方法可以改善历史文物的保存。on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为固定用法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，意为“基于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的假设”。故填assumption。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5919e71c4?vop=1&amp;pid=39e921699&amp;color=0,0,0&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（时代热点）</a:t>
            </a:r>
            <a:endParaRPr lang="en-US" altLang="zh-CN" dirty="0"/>
          </a:p>
        </p:txBody>
      </p:sp>
      <p:sp>
        <p:nvSpPr>
          <p:cNvPr id="3" name="QB_6_AN.17_1#5919e71c4.blank?vop=1&amp;pid=39e921699&amp;color=0,0,0&amp;vpa=6&amp;bbb=1"/>
          <p:cNvSpPr/>
          <p:nvPr/>
        </p:nvSpPr>
        <p:spPr>
          <a:xfrm>
            <a:off x="10548715" y="1078992"/>
            <a:ext cx="915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unlikely</a:t>
            </a:r>
            <a:endParaRPr lang="en-US" altLang="zh-CN" dirty="0"/>
          </a:p>
        </p:txBody>
      </p:sp>
      <p:sp>
        <p:nvSpPr>
          <p:cNvPr id="4" name="QB_6_AS.18_1#5919e71c4?vop=1&amp;pid=39e921699&amp;color=0,0,0&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句意为：网络新闻的多样性和可获取性意味着网络新闻媒体的快速崛起不太可能停止。分析句子可知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空处应用形容词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，且根据句意可知，设空处表示“不太可能的”，应用unlikely。故填unlikely。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203141778?vop=1&amp;pid=39e921699&amp;color=0,0,0&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a:t>
            </a:r>
            <a:endParaRPr lang="en-US" altLang="zh-CN" dirty="0"/>
          </a:p>
        </p:txBody>
      </p:sp>
      <p:sp>
        <p:nvSpPr>
          <p:cNvPr id="3" name="QB_6_AN.20_1#203141778.blank?vop=1&amp;pid=39e921699&amp;color=0,0,0&amp;vpa=7&amp;bbb=1"/>
          <p:cNvSpPr/>
          <p:nvPr/>
        </p:nvSpPr>
        <p:spPr>
          <a:xfrm>
            <a:off x="9095771" y="1035812"/>
            <a:ext cx="1157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impressive</a:t>
            </a:r>
            <a:endParaRPr lang="en-US" altLang="zh-CN" dirty="0"/>
          </a:p>
        </p:txBody>
      </p:sp>
      <p:sp>
        <p:nvSpPr>
          <p:cNvPr id="4" name="QB_6_AS.21_1#203141778?vop=1&amp;pid=39e921699&amp;color=0,0,0&amp;bbb=1&amp;hb=1"/>
          <p:cNvSpPr/>
          <p:nvPr/>
        </p:nvSpPr>
        <p:spPr>
          <a:xfrm>
            <a:off x="832104" y="15438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句意为：汤姆，你那天关于爱尔兰文学和社会发展的演讲确实令人印象深刻。根据空前的was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和副词really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，设空处应用形容词impressive，表示“令人印象深刻的”。故填impressive。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16911</Words>
  <Application>WPS 演示</Application>
  <PresentationFormat>宽屏</PresentationFormat>
  <Paragraphs>531</Paragraphs>
  <Slides>54</Slides>
  <Notes>50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54</vt:i4>
      </vt:variant>
    </vt:vector>
  </HeadingPairs>
  <TitlesOfParts>
    <vt:vector size="69"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无机盐</cp:lastModifiedBy>
  <cp:revision>4</cp:revision>
  <dcterms:created xsi:type="dcterms:W3CDTF">2025-11-03T10:07:00Z</dcterms:created>
  <dcterms:modified xsi:type="dcterms:W3CDTF">2025-11-10T08:59:57Z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A8171CB18D93420D8995643B5215CDFD_12</vt:lpwstr>
  </property>
  <property fmtid="{D5CDD505-2E9C-101B-9397-08002B2CF9AE}" pid="3" name="KSOProductBuildVer">
    <vt:lpwstr>2052-12.1.0.23542</vt:lpwstr>
  </property>
</Properties>
</file>